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media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6343DA1-24F5-A041-A929-2ECBDA77A049}" type="datetimeFigureOut">
              <a:rPr lang="en-US" smtClean="0"/>
              <a:pPr/>
              <a:t>2/18/10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B93D70C4-1CB2-414C-BDB9-196FA5B06D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Compare and Contrast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ENGLISH 1301</a:t>
            </a:r>
          </a:p>
          <a:p>
            <a:r>
              <a:rPr lang="en-US" dirty="0" smtClean="0"/>
              <a:t>CHAPTURE 8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things are alike – COMPARING</a:t>
            </a:r>
          </a:p>
          <a:p>
            <a:r>
              <a:rPr lang="en-US" dirty="0" smtClean="0"/>
              <a:t>How things are different – CONTRASTING</a:t>
            </a:r>
          </a:p>
          <a:p>
            <a:r>
              <a:rPr lang="en-US" dirty="0" smtClean="0"/>
              <a:t>Help impose meaning on experiences that otherwise might remain fragmented and disconnected.</a:t>
            </a:r>
          </a:p>
          <a:p>
            <a:r>
              <a:rPr lang="en-US" dirty="0" smtClean="0"/>
              <a:t>Helps to make choices.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Demonstrate:</a:t>
            </a:r>
          </a:p>
          <a:p>
            <a:r>
              <a:rPr lang="en-US" dirty="0" smtClean="0"/>
              <a:t>One thing is better than another.</a:t>
            </a:r>
          </a:p>
          <a:p>
            <a:r>
              <a:rPr lang="en-US" dirty="0" smtClean="0"/>
              <a:t>Things which seem different are actually alike.</a:t>
            </a:r>
          </a:p>
          <a:p>
            <a:r>
              <a:rPr lang="en-US" dirty="0" smtClean="0"/>
              <a:t>Things which seem alike are actually different.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Subjects are somewhat alike.</a:t>
            </a:r>
          </a:p>
          <a:p>
            <a:pPr>
              <a:buNone/>
            </a:pPr>
            <a:r>
              <a:rPr lang="en-US" dirty="0" smtClean="0"/>
              <a:t>Stay focused.</a:t>
            </a:r>
          </a:p>
          <a:p>
            <a:pPr>
              <a:buNone/>
            </a:pPr>
            <a:r>
              <a:rPr lang="en-US" dirty="0" smtClean="0"/>
              <a:t>Formulate a strong thesis.</a:t>
            </a:r>
          </a:p>
          <a:p>
            <a:r>
              <a:rPr lang="en-US" dirty="0" smtClean="0"/>
              <a:t>Reveal your attitude</a:t>
            </a:r>
          </a:p>
          <a:p>
            <a:r>
              <a:rPr lang="en-US" dirty="0" smtClean="0"/>
              <a:t>Name the subjects being compared and contrasted.</a:t>
            </a:r>
          </a:p>
          <a:p>
            <a:r>
              <a:rPr lang="en-US" dirty="0" smtClean="0"/>
              <a:t>Indicate whether the essay focuses on the subjects’ similarities, differences, or both.</a:t>
            </a:r>
          </a:p>
          <a:p>
            <a:r>
              <a:rPr lang="en-US" dirty="0" smtClean="0"/>
              <a:t>State the essay’s main point of comparison or contrast.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Select the points to be discussed.</a:t>
            </a:r>
          </a:p>
          <a:p>
            <a:pPr>
              <a:buNone/>
            </a:pPr>
            <a:r>
              <a:rPr lang="en-US" dirty="0" smtClean="0"/>
              <a:t>Organize the points to be discussed</a:t>
            </a:r>
          </a:p>
          <a:p>
            <a:pPr>
              <a:buNone/>
            </a:pPr>
            <a:r>
              <a:rPr lang="en-US" dirty="0" smtClean="0"/>
              <a:t>Supply the reader with clear transitions.</a:t>
            </a:r>
          </a:p>
          <a:p>
            <a:r>
              <a:rPr lang="en-US" dirty="0" smtClean="0"/>
              <a:t>Also</a:t>
            </a:r>
          </a:p>
          <a:p>
            <a:r>
              <a:rPr lang="en-US" dirty="0" smtClean="0"/>
              <a:t>In the same way,</a:t>
            </a:r>
          </a:p>
          <a:p>
            <a:r>
              <a:rPr lang="en-US" dirty="0" smtClean="0"/>
              <a:t>Likewise,</a:t>
            </a:r>
          </a:p>
          <a:p>
            <a:r>
              <a:rPr lang="en-US" dirty="0" smtClean="0"/>
              <a:t>Similarly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On the other hand,</a:t>
            </a:r>
          </a:p>
          <a:p>
            <a:r>
              <a:rPr lang="en-US" dirty="0" smtClean="0"/>
              <a:t>However,</a:t>
            </a:r>
          </a:p>
          <a:p>
            <a:r>
              <a:rPr lang="en-US" dirty="0" smtClean="0"/>
              <a:t>But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200" dirty="0" smtClean="0"/>
              <a:t>Two ways to accomplish the Compare and Contrast Essay</a:t>
            </a:r>
          </a:p>
          <a:p>
            <a:pPr>
              <a:buNone/>
            </a:pPr>
            <a:r>
              <a:rPr lang="en-US" u="sng" dirty="0" smtClean="0"/>
              <a:t>Point-by point organization</a:t>
            </a:r>
          </a:p>
          <a:p>
            <a:r>
              <a:rPr lang="en-US" dirty="0" smtClean="0"/>
              <a:t>Moves back and forth between the items being compared.</a:t>
            </a:r>
          </a:p>
          <a:p>
            <a:pPr>
              <a:buNone/>
            </a:pPr>
            <a:r>
              <a:rPr lang="en-US" u="sng" dirty="0" smtClean="0"/>
              <a:t>Block Organization</a:t>
            </a:r>
          </a:p>
          <a:p>
            <a:r>
              <a:rPr lang="en-US" dirty="0" smtClean="0"/>
              <a:t>Discuss one item completely before discussing the other.</a:t>
            </a:r>
          </a:p>
          <a:p>
            <a:pPr algn="ctr">
              <a:buNone/>
            </a:pPr>
            <a:r>
              <a:rPr lang="en-US" b="1" dirty="0" smtClean="0"/>
              <a:t>See Quick Reference 3.8/page 99 – S&amp;S Handbook.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Check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Purpose and thesis.</a:t>
            </a:r>
          </a:p>
          <a:p>
            <a:pPr>
              <a:buNone/>
            </a:pPr>
            <a:r>
              <a:rPr lang="en-US" dirty="0" smtClean="0"/>
              <a:t>Points of support and overall organization</a:t>
            </a:r>
          </a:p>
          <a:p>
            <a:r>
              <a:rPr lang="en-US" dirty="0" smtClean="0"/>
              <a:t>Sequence of points,</a:t>
            </a:r>
          </a:p>
          <a:p>
            <a:r>
              <a:rPr lang="en-US" dirty="0" smtClean="0"/>
              <a:t> Organizational cues, Paragraph development.</a:t>
            </a:r>
          </a:p>
          <a:p>
            <a:pPr>
              <a:buNone/>
            </a:pPr>
            <a:r>
              <a:rPr lang="en-US" dirty="0" smtClean="0"/>
              <a:t>Combining patters on development.</a:t>
            </a:r>
          </a:p>
          <a:p>
            <a:pPr>
              <a:buNone/>
            </a:pPr>
            <a:r>
              <a:rPr lang="en-US" dirty="0" smtClean="0"/>
              <a:t>Unity.</a:t>
            </a:r>
          </a:p>
          <a:p>
            <a:pPr>
              <a:buNone/>
            </a:pPr>
            <a:r>
              <a:rPr lang="en-US" dirty="0" smtClean="0"/>
              <a:t>Conclusion.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166</TotalTime>
  <Words>240</Words>
  <Application>Microsoft Macintosh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Exhibit</vt:lpstr>
      <vt:lpstr>Compare and Contrast</vt:lpstr>
      <vt:lpstr>Definition</vt:lpstr>
      <vt:lpstr>Purpose</vt:lpstr>
      <vt:lpstr>The Essay</vt:lpstr>
      <vt:lpstr>The Essay</vt:lpstr>
      <vt:lpstr>The Essay</vt:lpstr>
      <vt:lpstr>The Beginning</vt:lpstr>
      <vt:lpstr>The Check List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Compare and Contrast</dc:title>
  <dc:creator>KISD</dc:creator>
  <cp:lastModifiedBy>KISD</cp:lastModifiedBy>
  <cp:revision>2</cp:revision>
  <dcterms:created xsi:type="dcterms:W3CDTF">2010-02-18T17:14:16Z</dcterms:created>
  <dcterms:modified xsi:type="dcterms:W3CDTF">2010-02-18T17:18:20Z</dcterms:modified>
</cp:coreProperties>
</file>